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326" r:id="rId2"/>
    <p:sldId id="327" r:id="rId3"/>
    <p:sldId id="279" r:id="rId4"/>
    <p:sldId id="328" r:id="rId5"/>
    <p:sldId id="329" r:id="rId6"/>
    <p:sldId id="330" r:id="rId7"/>
    <p:sldId id="332" r:id="rId8"/>
    <p:sldId id="345" r:id="rId9"/>
    <p:sldId id="346" r:id="rId10"/>
    <p:sldId id="334" r:id="rId11"/>
    <p:sldId id="335" r:id="rId12"/>
    <p:sldId id="336" r:id="rId13"/>
    <p:sldId id="347" r:id="rId14"/>
    <p:sldId id="337" r:id="rId15"/>
    <p:sldId id="338" r:id="rId16"/>
    <p:sldId id="348" r:id="rId17"/>
    <p:sldId id="349" r:id="rId18"/>
    <p:sldId id="343" r:id="rId19"/>
    <p:sldId id="342" r:id="rId20"/>
    <p:sldId id="340" r:id="rId21"/>
    <p:sldId id="341" r:id="rId22"/>
  </p:sldIdLst>
  <p:sldSz cx="12192000" cy="6858000"/>
  <p:notesSz cx="6858000" cy="9144000"/>
  <p:embeddedFontLst>
    <p:embeddedFont>
      <p:font typeface="Impact" panose="020B0806030902050204" pitchFamily="34" charset="0"/>
      <p:regular r:id="rId24"/>
    </p:embeddedFont>
    <p:embeddedFont>
      <p:font typeface="휴먼옛체" panose="02030504000101010101" pitchFamily="18" charset="-127"/>
      <p:regular r:id="rId25"/>
    </p:embeddedFont>
    <p:embeddedFont>
      <p:font typeface="나눔스퀘어_ac Light" panose="020B0600000101010101" pitchFamily="50" charset="-127"/>
      <p:regular r:id="rId26"/>
    </p:embeddedFont>
    <p:embeddedFont>
      <p:font typeface="HY헤드라인M" panose="02030600000101010101" pitchFamily="18" charset="-127"/>
      <p:regular r:id="rId27"/>
    </p:embeddedFont>
    <p:embeddedFont>
      <p:font typeface="나눔스퀘어_ac" panose="020B0600000101010101" pitchFamily="50" charset="-127"/>
      <p:regular r:id="rId28"/>
    </p:embeddedFont>
    <p:embeddedFont>
      <p:font typeface="타이포_쌍문동 B" panose="02020803020101020101" pitchFamily="18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Haettenschweiler" panose="020B0706040902060204" pitchFamily="34" charset="0"/>
      <p:regular r:id="rId32"/>
    </p:embeddedFont>
    <p:embeddedFont>
      <p:font typeface="나눔스퀘어_ac ExtraBold" panose="020B0600000101010101" pitchFamily="50" charset="-127"/>
      <p:bold r:id="rId33"/>
    </p:embeddedFont>
    <p:embeddedFont>
      <p:font typeface="조선일보명조" panose="02030304000000000000" pitchFamily="18" charset="-127"/>
      <p:regular r:id="rId34"/>
    </p:embeddedFont>
    <p:embeddedFont>
      <p:font typeface="나눔스퀘어_ac Bold" panose="020B0600000101010101" pitchFamily="50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A4"/>
    <a:srgbClr val="FFC19B"/>
    <a:srgbClr val="595959"/>
    <a:srgbClr val="EDEFF9"/>
    <a:srgbClr val="4F63C9"/>
    <a:srgbClr val="EAEAEA"/>
    <a:srgbClr val="DFE3F5"/>
    <a:srgbClr val="C2C9EC"/>
    <a:srgbClr val="233172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61092" autoAdjust="0"/>
  </p:normalViewPr>
  <p:slideViewPr>
    <p:cSldViewPr snapToGrid="0">
      <p:cViewPr varScale="1">
        <p:scale>
          <a:sx n="47" d="100"/>
          <a:sy n="47" d="100"/>
        </p:scale>
        <p:origin x="6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EBA1A-9D10-464A-96FB-F4BD91D50F4D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463DD-FAF5-46C1-BB3C-97D0F6698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디지털 헬스케어 서비스 </a:t>
            </a:r>
            <a:r>
              <a:rPr lang="en-US" altLang="ko-KR" baseline="0" dirty="0" smtClean="0"/>
              <a:t>HP</a:t>
            </a:r>
            <a:r>
              <a:rPr lang="ko-KR" altLang="en-US" baseline="0" dirty="0" smtClean="0"/>
              <a:t>의 발표를 맡은 </a:t>
            </a:r>
            <a:r>
              <a:rPr lang="ko-KR" altLang="en-US" baseline="0" dirty="0" err="1" smtClean="0"/>
              <a:t>필지컬갤러리</a:t>
            </a:r>
            <a:r>
              <a:rPr lang="ko-KR" altLang="en-US" baseline="0" dirty="0" smtClean="0"/>
              <a:t> 팀의 </a:t>
            </a:r>
            <a:r>
              <a:rPr lang="ko-KR" altLang="en-US" baseline="0" dirty="0" err="1" smtClean="0"/>
              <a:t>송상진입니다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25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주차에는 전체적인 프로젝트의 틀이 되어줄 기능명세서를 작성했습니다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0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이를 바탕으로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를 작성했습니다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특별한 점은 고객들에게 운동과 영양제를 추천해주는 서비스이다 보니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회원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영양제를 중심으로 관계가 설정된 것을 볼 수 있습니다</a:t>
            </a:r>
            <a:r>
              <a:rPr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31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마찬가지로 와이어 프레임 또한 이런 식으로 제작 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잘 안보이실 것 같아서 몇가지 주요기능 위주로 설명드릴게요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91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영양제와 운동 탭에서 각각 고객에게 맞는 운동</a:t>
            </a:r>
            <a:r>
              <a:rPr lang="en-US" altLang="ko-KR" dirty="0" smtClean="0"/>
              <a:t>/</a:t>
            </a:r>
            <a:r>
              <a:rPr lang="ko-KR" altLang="en-US" dirty="0" smtClean="0"/>
              <a:t>영양제를 </a:t>
            </a:r>
            <a:r>
              <a:rPr lang="ko-KR" altLang="en-US" dirty="0" err="1" smtClean="0"/>
              <a:t>추천받을</a:t>
            </a:r>
            <a:r>
              <a:rPr lang="ko-KR" altLang="en-US" dirty="0" smtClean="0"/>
              <a:t> 수 있는 화면입니다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현재 복용 중인 영양제나 하고싶은 운동들을 저장할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토대로 일정관리를 할 수 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6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요일과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영양제 이름이나 운동을 작성하고 일정을 추가하면</a:t>
            </a:r>
            <a:endParaRPr lang="en-US" altLang="ko-KR" dirty="0" smtClean="0"/>
          </a:p>
          <a:p>
            <a:r>
              <a:rPr lang="ko-KR" altLang="en-US" dirty="0" smtClean="0"/>
              <a:t>모바일 환경에서</a:t>
            </a:r>
            <a:r>
              <a:rPr lang="ko-KR" altLang="en-US" baseline="0" dirty="0" smtClean="0"/>
              <a:t> 알림을 받을 수 있도록 </a:t>
            </a:r>
            <a:r>
              <a:rPr lang="ko-KR" altLang="en-US" baseline="0" dirty="0" err="1" smtClean="0"/>
              <a:t>개발중에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40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ko-KR" altLang="en-US" dirty="0" smtClean="0"/>
              <a:t>주차에는 회원</a:t>
            </a:r>
            <a:r>
              <a:rPr lang="en-US" altLang="ko-KR" dirty="0" smtClean="0"/>
              <a:t>/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운동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영양제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를 작성했고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44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파트장님이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Jenkins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Docker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이용한 </a:t>
            </a:r>
            <a:r>
              <a:rPr lang="en-US" altLang="ko-KR" dirty="0" smtClean="0"/>
              <a:t>CI/CD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환경 구축을 </a:t>
            </a:r>
            <a:r>
              <a:rPr lang="ko-KR" altLang="en-US" baseline="0" dirty="0" smtClean="0"/>
              <a:t>완료하여 배포를 진행했습니다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2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추가로 아직 진행중인 사항인데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여러 사이트들에서 데이터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수집중에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533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주차가 아무래도 지난주였던 만큼 </a:t>
            </a:r>
            <a:r>
              <a:rPr lang="ko-KR" altLang="en-US" dirty="0" err="1" smtClean="0"/>
              <a:t>프론트엔드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모두 열심히 개발을 진행중입니다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아직 필요한 데이터들을 다 쌓지 못했기 때문에</a:t>
            </a:r>
            <a:endParaRPr lang="en-US" altLang="ko-KR" dirty="0" smtClean="0"/>
          </a:p>
          <a:p>
            <a:r>
              <a:rPr lang="ko-KR" altLang="en-US" dirty="0" smtClean="0"/>
              <a:t>유저와 관련한 데이터도 직접 만들어서 쌓을 예정입니다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이후에는 수집한 영양제와 운동 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테스트 사용자 데이터들과 제품에 입력되는 평점 정보를 바탕으로</a:t>
            </a:r>
            <a:endParaRPr lang="en-US" altLang="ko-KR" dirty="0" smtClean="0"/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방식을 수행하여 추천 알고리즘을 구현할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556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오늘 발표는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서비스를 기획하게 된 이유를 먼저 설명 드린 후</a:t>
            </a:r>
            <a:endParaRPr lang="en-US" altLang="ko-KR" dirty="0" smtClean="0"/>
          </a:p>
          <a:p>
            <a:r>
              <a:rPr lang="ko-KR" altLang="en-US" dirty="0" smtClean="0"/>
              <a:t>타임라인에 맞춰 우리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팀은 프로젝트를 어떻게 </a:t>
            </a:r>
            <a:r>
              <a:rPr lang="ko-KR" altLang="en-US" dirty="0" err="1" smtClean="0"/>
              <a:t>진행했는지와</a:t>
            </a:r>
            <a:r>
              <a:rPr lang="ko-KR" altLang="en-US" dirty="0" smtClean="0"/>
              <a:t> 그에 따른 산출물을 보여드리겠습니다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마지막에는 앞으로의 계획에 대해 짧게 말씀드리겠습니다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347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0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36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혹시 디지털 헬스케어라는 말을 들어보신 적 있으신가요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쉽게 말하자면 인터넷과 모바일 기기가 발전함에 따라 </a:t>
            </a:r>
            <a:endParaRPr lang="en-US" altLang="ko-KR" dirty="0" smtClean="0"/>
          </a:p>
          <a:p>
            <a:r>
              <a:rPr lang="ko-KR" altLang="en-US" dirty="0" smtClean="0"/>
              <a:t>건강관리와 </a:t>
            </a:r>
            <a:r>
              <a:rPr lang="en-US" altLang="ko-KR" dirty="0" smtClean="0"/>
              <a:t>IT</a:t>
            </a:r>
            <a:r>
              <a:rPr lang="ko-KR" altLang="en-US" dirty="0" smtClean="0"/>
              <a:t>가 결합된 것을 의미합니다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글로벌 마켓 </a:t>
            </a:r>
            <a:r>
              <a:rPr lang="ko-KR" altLang="en-US" dirty="0" err="1" smtClean="0"/>
              <a:t>인사이트에</a:t>
            </a:r>
            <a:r>
              <a:rPr lang="ko-KR" altLang="en-US" dirty="0" smtClean="0"/>
              <a:t> 따르면 디지털 헬스케어 시장은 </a:t>
            </a:r>
            <a:endParaRPr lang="en-US" altLang="ko-KR" dirty="0" smtClean="0"/>
          </a:p>
          <a:p>
            <a:r>
              <a:rPr lang="ko-KR" altLang="en-US" dirty="0" smtClean="0"/>
              <a:t>지난 </a:t>
            </a:r>
            <a:r>
              <a:rPr lang="en-US" altLang="ko-KR" dirty="0" smtClean="0"/>
              <a:t>2019</a:t>
            </a:r>
            <a:r>
              <a:rPr lang="ko-KR" altLang="en-US" dirty="0" smtClean="0"/>
              <a:t>년부터 올해까지 매년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이상의 성장세를 꾸준히 이어오고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앞으로 꾸준히 더 발전할 것이라는 것이 공통된 의견입니다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국내 </a:t>
            </a:r>
            <a:r>
              <a:rPr lang="ko-KR" altLang="en-US" dirty="0" err="1" smtClean="0"/>
              <a:t>바이오협회</a:t>
            </a:r>
            <a:r>
              <a:rPr lang="ko-KR" altLang="en-US" dirty="0" smtClean="0"/>
              <a:t> 역시 코로나 상황에서 디지털 </a:t>
            </a:r>
            <a:r>
              <a:rPr lang="ko-KR" altLang="en-US" dirty="0" err="1" smtClean="0"/>
              <a:t>헬스산업은</a:t>
            </a:r>
            <a:r>
              <a:rPr lang="ko-KR" altLang="en-US" dirty="0" smtClean="0"/>
              <a:t> 가속화 되고 있다고 말했습니다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팀도 이런 흐름에 발 맞춰 디지털 헬스케어라는 주제를 선정하게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0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팀원들과 함께 열심히 자료조사를 해보니까 </a:t>
            </a:r>
            <a:endParaRPr lang="en-US" altLang="ko-KR" dirty="0" smtClean="0"/>
          </a:p>
          <a:p>
            <a:r>
              <a:rPr lang="ko-KR" altLang="en-US" baseline="0" dirty="0" smtClean="0"/>
              <a:t>영양제나 운동과 관련한 추천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일정관리 서비스 등이 이미 있다는 것을 알게 됐는데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어떤 서비스로 </a:t>
            </a:r>
            <a:r>
              <a:rPr lang="ko-KR" altLang="en-US" baseline="0" dirty="0" err="1" smtClean="0"/>
              <a:t>차별점을</a:t>
            </a:r>
            <a:r>
              <a:rPr lang="ko-KR" altLang="en-US" baseline="0" dirty="0" smtClean="0"/>
              <a:t> 줄까 생각하다가 이런 글들을 보게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749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우리 팀은 이런</a:t>
            </a:r>
            <a:r>
              <a:rPr lang="ko-KR" altLang="en-US" baseline="0" dirty="0" smtClean="0"/>
              <a:t> 생각을 하게 되었습니다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운동과 영양제는 사실 떨어질래야 떨어질 수 없는 사이 인 것 같은데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운동과 영양제를 한 서비스에서 추천 받고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 관리도 함께 할 수 있는 서비스를 만들면 어떨까</a:t>
            </a:r>
            <a:r>
              <a:rPr lang="en-US" altLang="ko-KR" baseline="0" dirty="0" smtClean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이런 고민 속에 탄생하게 된 것이 바로 </a:t>
            </a:r>
            <a:r>
              <a:rPr lang="en-US" altLang="ko-KR" baseline="0" dirty="0" smtClean="0"/>
              <a:t>HP </a:t>
            </a:r>
            <a:r>
              <a:rPr lang="ko-KR" altLang="en-US" baseline="0" dirty="0" smtClean="0"/>
              <a:t>서비스 입니다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7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과연 팀 </a:t>
            </a:r>
            <a:r>
              <a:rPr lang="ko-KR" altLang="en-US" dirty="0" smtClean="0"/>
              <a:t>프로젝트가 잘 진행되고 있는지</a:t>
            </a:r>
            <a:endParaRPr lang="en-US" altLang="ko-KR" dirty="0" smtClean="0"/>
          </a:p>
          <a:p>
            <a:r>
              <a:rPr lang="ko-KR" altLang="en-US" dirty="0" smtClean="0"/>
              <a:t>타임라인을 통해서 각 산출물과 함께 </a:t>
            </a:r>
            <a:r>
              <a:rPr lang="ko-KR" altLang="en-US" dirty="0" smtClean="0"/>
              <a:t>보여드리도록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43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en-US" altLang="ko-KR" dirty="0" smtClean="0"/>
              <a:t>1</a:t>
            </a:r>
            <a:r>
              <a:rPr lang="ko-KR" altLang="en-US" dirty="0" smtClean="0"/>
              <a:t>주차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가장 먼저 </a:t>
            </a:r>
            <a:r>
              <a:rPr lang="ko-KR" altLang="en-US" dirty="0" err="1" smtClean="0"/>
              <a:t>파트별로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기술스택을</a:t>
            </a:r>
            <a:r>
              <a:rPr lang="ko-KR" altLang="en-US" dirty="0" smtClean="0"/>
              <a:t> 선정했습니다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중심으로 상태 </a:t>
            </a:r>
            <a:r>
              <a:rPr lang="ko-KR" altLang="en-US" dirty="0" err="1" smtClean="0"/>
              <a:t>전역관리는</a:t>
            </a:r>
            <a:r>
              <a:rPr lang="ko-KR" altLang="en-US" dirty="0" smtClean="0"/>
              <a:t> </a:t>
            </a:r>
            <a:r>
              <a:rPr lang="ko-KR" altLang="en-US" baseline="0" dirty="0" err="1" smtClean="0"/>
              <a:t>리덕스를</a:t>
            </a:r>
            <a:r>
              <a:rPr lang="ko-KR" altLang="en-US" baseline="0" dirty="0" smtClean="0"/>
              <a:t> 사용하기로 정했습니다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백엔드는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서버에 </a:t>
            </a:r>
            <a:r>
              <a:rPr lang="en-US" altLang="ko-KR" dirty="0" smtClean="0"/>
              <a:t>Spring Boot</a:t>
            </a:r>
            <a:r>
              <a:rPr lang="ko-KR" altLang="en-US" dirty="0" smtClean="0"/>
              <a:t>와 빅데이터 서버에 </a:t>
            </a:r>
            <a:r>
              <a:rPr lang="en-US" altLang="ko-KR" dirty="0" smtClean="0"/>
              <a:t>django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사용하였습니다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서버에서는 코드의 신뢰성 향상을 위해 </a:t>
            </a:r>
            <a:r>
              <a:rPr lang="en-US" altLang="ko-KR" baseline="0" dirty="0" smtClean="0"/>
              <a:t>Junit </a:t>
            </a:r>
            <a:r>
              <a:rPr lang="ko-KR" altLang="en-US" baseline="0" dirty="0" smtClean="0"/>
              <a:t>라이브러리를 사용하여 테스트 환경을 구축하였습니다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35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16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6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3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8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E9DC-6746-4FF4-9DF3-73688B605CE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flipV="1">
            <a:off x="3380014" y="1469456"/>
            <a:ext cx="8811986" cy="5375843"/>
          </a:xfrm>
          <a:custGeom>
            <a:avLst/>
            <a:gdLst>
              <a:gd name="connsiteX0" fmla="*/ 727530 w 8811986"/>
              <a:gd name="connsiteY0" fmla="*/ 4956743 h 4956743"/>
              <a:gd name="connsiteX1" fmla="*/ 5461985 w 8811986"/>
              <a:gd name="connsiteY1" fmla="*/ 4956743 h 4956743"/>
              <a:gd name="connsiteX2" fmla="*/ 8811986 w 8811986"/>
              <a:gd name="connsiteY2" fmla="*/ 2463608 h 4956743"/>
              <a:gd name="connsiteX3" fmla="*/ 8811986 w 8811986"/>
              <a:gd name="connsiteY3" fmla="*/ 0 h 4956743"/>
              <a:gd name="connsiteX4" fmla="*/ 2554701 w 8811986"/>
              <a:gd name="connsiteY4" fmla="*/ 0 h 4956743"/>
              <a:gd name="connsiteX5" fmla="*/ 0 w 8811986"/>
              <a:gd name="connsiteY5" fmla="*/ 1901258 h 4956743"/>
              <a:gd name="connsiteX6" fmla="*/ 4833155 w 8811986"/>
              <a:gd name="connsiteY6" fmla="*/ 1901258 h 495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1986" h="4956743">
                <a:moveTo>
                  <a:pt x="727530" y="4956743"/>
                </a:moveTo>
                <a:lnTo>
                  <a:pt x="5461985" y="4956743"/>
                </a:lnTo>
                <a:lnTo>
                  <a:pt x="8811986" y="2463608"/>
                </a:lnTo>
                <a:lnTo>
                  <a:pt x="8811986" y="0"/>
                </a:lnTo>
                <a:lnTo>
                  <a:pt x="2554701" y="0"/>
                </a:lnTo>
                <a:lnTo>
                  <a:pt x="0" y="1901258"/>
                </a:lnTo>
                <a:lnTo>
                  <a:pt x="4833155" y="1901258"/>
                </a:lnTo>
                <a:close/>
              </a:path>
            </a:pathLst>
          </a:custGeom>
          <a:solidFill>
            <a:srgbClr val="192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380014" y="1469458"/>
            <a:ext cx="5431972" cy="33184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8CA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7431" y="1805240"/>
            <a:ext cx="17171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192353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HP</a:t>
            </a:r>
            <a:endParaRPr lang="ko-KR" altLang="en-US" sz="7200" dirty="0">
              <a:solidFill>
                <a:srgbClr val="192353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3592978" y="2903601"/>
            <a:ext cx="5004922" cy="0"/>
          </a:xfrm>
          <a:prstGeom prst="line">
            <a:avLst/>
          </a:prstGeom>
          <a:ln w="28575">
            <a:solidFill>
              <a:srgbClr val="232C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00477" y="3007660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19235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추천 </a:t>
            </a:r>
            <a:r>
              <a:rPr lang="en-US" altLang="ko-KR" sz="2800" dirty="0" smtClean="0">
                <a:solidFill>
                  <a:srgbClr val="19235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- 3</a:t>
            </a:r>
            <a:r>
              <a:rPr lang="ko-KR" altLang="en-US" sz="2800" dirty="0" smtClean="0">
                <a:solidFill>
                  <a:srgbClr val="192353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팀</a:t>
            </a:r>
            <a:endParaRPr lang="ko-KR" altLang="en-US" sz="2800" dirty="0">
              <a:solidFill>
                <a:srgbClr val="192353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부제목 2"/>
          <p:cNvSpPr txBox="1">
            <a:spLocks/>
          </p:cNvSpPr>
          <p:nvPr/>
        </p:nvSpPr>
        <p:spPr>
          <a:xfrm>
            <a:off x="4755624" y="3640216"/>
            <a:ext cx="2679628" cy="764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김갑경</a:t>
            </a:r>
            <a:r>
              <a:rPr lang="en-US" altLang="ko-KR" sz="1800" dirty="0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sz="1800" dirty="0" err="1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박상협</a:t>
            </a:r>
            <a:r>
              <a:rPr lang="ko-KR" altLang="en-US" sz="1800" dirty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sz="1800" dirty="0" err="1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한다빈</a:t>
            </a:r>
            <a:endParaRPr lang="en-US" altLang="ko-KR" sz="1800" dirty="0" smtClean="0">
              <a:solidFill>
                <a:srgbClr val="232C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dirty="0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이민우     김민정     </a:t>
            </a:r>
            <a:r>
              <a:rPr lang="ko-KR" altLang="en-US" sz="1800" dirty="0" err="1" smtClean="0">
                <a:solidFill>
                  <a:srgbClr val="232C4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송상진</a:t>
            </a:r>
            <a:endParaRPr lang="ko-KR" altLang="en-US" sz="1800" dirty="0">
              <a:solidFill>
                <a:srgbClr val="232C4B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22654" y="6445189"/>
            <a:ext cx="3339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SSAFY 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특화 프로젝트 중간발표</a:t>
            </a:r>
            <a:endParaRPr lang="ko-KR" altLang="en-US" sz="20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5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기능 명세서 작성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- 2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9" y="1166881"/>
            <a:ext cx="11293446" cy="51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 </a:t>
            </a:r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제작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8" y="1246666"/>
            <a:ext cx="11365940" cy="50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9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와이어프레임 작업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05" y="1166882"/>
            <a:ext cx="8728614" cy="53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6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소개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사용자를 위한 맞춤 영양제 </a:t>
            </a: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 추천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48427"/>
          <a:stretch/>
        </p:blipFill>
        <p:spPr>
          <a:xfrm>
            <a:off x="790934" y="1793457"/>
            <a:ext cx="3704865" cy="21435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1970"/>
          <a:stretch/>
        </p:blipFill>
        <p:spPr>
          <a:xfrm>
            <a:off x="790934" y="4506107"/>
            <a:ext cx="4272179" cy="14521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3009"/>
          <a:stretch/>
        </p:blipFill>
        <p:spPr>
          <a:xfrm>
            <a:off x="8813801" y="744608"/>
            <a:ext cx="2832099" cy="55404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2040" t="2325"/>
          <a:stretch/>
        </p:blipFill>
        <p:spPr>
          <a:xfrm>
            <a:off x="5565263" y="806893"/>
            <a:ext cx="3028185" cy="55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2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3" y="1847109"/>
            <a:ext cx="3479187" cy="41065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4209" y="582106"/>
            <a:ext cx="11444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주요기능 소개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</a:t>
            </a:r>
            <a:endParaRPr lang="en-US" altLang="ko-KR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929065"/>
            <a:ext cx="2786743" cy="53382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769" y="1847109"/>
            <a:ext cx="3038899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0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명세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7" y="1246666"/>
            <a:ext cx="11012302" cy="496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10687" y="1433015"/>
            <a:ext cx="8366077" cy="42444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배포 및 아키텍처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3405939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- 3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2611711" y="4301877"/>
            <a:ext cx="775707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-icons-png.flaticon.com/512/2704/27042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83" y="4301877"/>
            <a:ext cx="669800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File:Jenkins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95" y="2838844"/>
            <a:ext cx="543540" cy="7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Nginx, 로고 아이콘 에 Vecto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07" y="2896236"/>
            <a:ext cx="635753" cy="6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6518521" y="2956854"/>
            <a:ext cx="753448" cy="6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20" y="1593002"/>
            <a:ext cx="753448" cy="753448"/>
          </a:xfrm>
          <a:prstGeom prst="rect">
            <a:avLst/>
          </a:prstGeom>
        </p:spPr>
      </p:pic>
      <p:pic>
        <p:nvPicPr>
          <p:cNvPr id="17" name="Picture 2" descr="Python Web Framework 3종 비교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511" y="3984782"/>
            <a:ext cx="1173364" cy="117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29" y="2427998"/>
            <a:ext cx="758556" cy="75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dis - Redis!?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28" y="3364023"/>
            <a:ext cx="1675860" cy="1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758758" y="2763930"/>
            <a:ext cx="272973" cy="1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 flipH="1">
            <a:off x="3387418" y="4675086"/>
            <a:ext cx="6866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012411" y="3684632"/>
            <a:ext cx="0" cy="712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336261" y="3230503"/>
            <a:ext cx="8009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4898361" y="3240028"/>
            <a:ext cx="14903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7271967" y="2762080"/>
            <a:ext cx="1089161" cy="531321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2052" idx="1"/>
          </p:cNvCxnSpPr>
          <p:nvPr/>
        </p:nvCxnSpPr>
        <p:spPr>
          <a:xfrm>
            <a:off x="7271968" y="3293961"/>
            <a:ext cx="1089160" cy="648234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6895244" y="3754498"/>
            <a:ext cx="0" cy="57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3" idx="0"/>
          </p:cNvCxnSpPr>
          <p:nvPr/>
        </p:nvCxnSpPr>
        <p:spPr>
          <a:xfrm rot="5400000" flipH="1" flipV="1">
            <a:off x="5026662" y="1466248"/>
            <a:ext cx="926510" cy="193346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49073" y="4456048"/>
            <a:ext cx="865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Merge / Push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012410" y="392546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WebHook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00963" y="3005794"/>
            <a:ext cx="8595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Build&amp;Deploy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27794" y="3523666"/>
            <a:ext cx="593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Jenkins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737815" y="4921063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GitLab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79235" y="3531989"/>
            <a:ext cx="5084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NginX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641536" y="2295628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React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518520" y="354931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Boot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990104" y="4254601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Redis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94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31856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61" y="1437096"/>
            <a:ext cx="4484690" cy="206516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930" y="2559767"/>
            <a:ext cx="1132723" cy="7586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29" y="3772478"/>
            <a:ext cx="5556071" cy="23007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194" y="775371"/>
            <a:ext cx="4090771" cy="52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31856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3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28" y="878610"/>
            <a:ext cx="6457820" cy="334547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02" y="2147860"/>
            <a:ext cx="6185841" cy="41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3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52026" y="-1381145"/>
            <a:ext cx="4647426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03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7452" y="3140869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향후계획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18473" y="5549122"/>
            <a:ext cx="4926304" cy="55877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여러가지 추천 알고리즘 구현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83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9374" y="509606"/>
            <a:ext cx="1782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99187" y="2260405"/>
            <a:ext cx="174278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ea typeface="HY헤드라인M" panose="02030600000101010101" pitchFamily="18" charset="-127"/>
              </a:rPr>
              <a:t>02 </a:t>
            </a:r>
            <a:endParaRPr lang="ko-KR" altLang="en-US" sz="100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5843" y="3945898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5643" y="4624026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부트캠프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 1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5643" y="5017424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73010" y="541317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주차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87642" y="2260405"/>
            <a:ext cx="15872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ea typeface="HY헤드라인M" panose="02030600000101010101" pitchFamily="18" charset="-127"/>
              </a:rPr>
              <a:t>01 </a:t>
            </a:r>
            <a:endParaRPr lang="ko-KR" altLang="en-US" sz="100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87642" y="3935099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49036" y="2260405"/>
            <a:ext cx="17780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smtClean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  <a:ea typeface="HY헤드라인M" panose="02030600000101010101" pitchFamily="18" charset="-127"/>
              </a:rPr>
              <a:t>03 </a:t>
            </a:r>
            <a:endParaRPr lang="ko-KR" altLang="en-US" sz="10000" dirty="0">
              <a:solidFill>
                <a:schemeClr val="bg1">
                  <a:lumMod val="85000"/>
                </a:schemeClr>
              </a:solidFill>
              <a:latin typeface="Impact" panose="020B0806030902050204" pitchFamily="34" charset="0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82085" y="3935099"/>
            <a:ext cx="1511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향후 계획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048135" y="2975143"/>
            <a:ext cx="331129" cy="331129"/>
          </a:xfrm>
          <a:prstGeom prst="ellipse">
            <a:avLst/>
          </a:prstGeom>
          <a:solidFill>
            <a:srgbClr val="23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761893" y="2975143"/>
            <a:ext cx="331129" cy="331129"/>
          </a:xfrm>
          <a:prstGeom prst="ellipse">
            <a:avLst/>
          </a:prstGeom>
          <a:solidFill>
            <a:srgbClr val="23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flipV="1">
            <a:off x="3380014" y="1469456"/>
            <a:ext cx="8811986" cy="5375843"/>
          </a:xfrm>
          <a:custGeom>
            <a:avLst/>
            <a:gdLst>
              <a:gd name="connsiteX0" fmla="*/ 727530 w 8811986"/>
              <a:gd name="connsiteY0" fmla="*/ 4956743 h 4956743"/>
              <a:gd name="connsiteX1" fmla="*/ 5461985 w 8811986"/>
              <a:gd name="connsiteY1" fmla="*/ 4956743 h 4956743"/>
              <a:gd name="connsiteX2" fmla="*/ 8811986 w 8811986"/>
              <a:gd name="connsiteY2" fmla="*/ 2463608 h 4956743"/>
              <a:gd name="connsiteX3" fmla="*/ 8811986 w 8811986"/>
              <a:gd name="connsiteY3" fmla="*/ 0 h 4956743"/>
              <a:gd name="connsiteX4" fmla="*/ 2554701 w 8811986"/>
              <a:gd name="connsiteY4" fmla="*/ 0 h 4956743"/>
              <a:gd name="connsiteX5" fmla="*/ 0 w 8811986"/>
              <a:gd name="connsiteY5" fmla="*/ 1901258 h 4956743"/>
              <a:gd name="connsiteX6" fmla="*/ 4833155 w 8811986"/>
              <a:gd name="connsiteY6" fmla="*/ 1901258 h 495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1986" h="4956743">
                <a:moveTo>
                  <a:pt x="727530" y="4956743"/>
                </a:moveTo>
                <a:lnTo>
                  <a:pt x="5461985" y="4956743"/>
                </a:lnTo>
                <a:lnTo>
                  <a:pt x="8811986" y="2463608"/>
                </a:lnTo>
                <a:lnTo>
                  <a:pt x="8811986" y="0"/>
                </a:lnTo>
                <a:lnTo>
                  <a:pt x="2554701" y="0"/>
                </a:lnTo>
                <a:lnTo>
                  <a:pt x="0" y="1901258"/>
                </a:lnTo>
                <a:lnTo>
                  <a:pt x="4833155" y="1901258"/>
                </a:lnTo>
                <a:close/>
              </a:path>
            </a:pathLst>
          </a:custGeom>
          <a:solidFill>
            <a:srgbClr val="192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380014" y="1469458"/>
            <a:ext cx="5431972" cy="33184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8CA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37670" y="2528514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192353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7200" dirty="0">
              <a:solidFill>
                <a:srgbClr val="192353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01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31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flipV="1">
            <a:off x="3380014" y="1469456"/>
            <a:ext cx="8811986" cy="5375843"/>
          </a:xfrm>
          <a:custGeom>
            <a:avLst/>
            <a:gdLst>
              <a:gd name="connsiteX0" fmla="*/ 727530 w 8811986"/>
              <a:gd name="connsiteY0" fmla="*/ 4956743 h 4956743"/>
              <a:gd name="connsiteX1" fmla="*/ 5461985 w 8811986"/>
              <a:gd name="connsiteY1" fmla="*/ 4956743 h 4956743"/>
              <a:gd name="connsiteX2" fmla="*/ 8811986 w 8811986"/>
              <a:gd name="connsiteY2" fmla="*/ 2463608 h 4956743"/>
              <a:gd name="connsiteX3" fmla="*/ 8811986 w 8811986"/>
              <a:gd name="connsiteY3" fmla="*/ 0 h 4956743"/>
              <a:gd name="connsiteX4" fmla="*/ 2554701 w 8811986"/>
              <a:gd name="connsiteY4" fmla="*/ 0 h 4956743"/>
              <a:gd name="connsiteX5" fmla="*/ 0 w 8811986"/>
              <a:gd name="connsiteY5" fmla="*/ 1901258 h 4956743"/>
              <a:gd name="connsiteX6" fmla="*/ 4833155 w 8811986"/>
              <a:gd name="connsiteY6" fmla="*/ 1901258 h 495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11986" h="4956743">
                <a:moveTo>
                  <a:pt x="727530" y="4956743"/>
                </a:moveTo>
                <a:lnTo>
                  <a:pt x="5461985" y="4956743"/>
                </a:lnTo>
                <a:lnTo>
                  <a:pt x="8811986" y="2463608"/>
                </a:lnTo>
                <a:lnTo>
                  <a:pt x="8811986" y="0"/>
                </a:lnTo>
                <a:lnTo>
                  <a:pt x="2554701" y="0"/>
                </a:lnTo>
                <a:lnTo>
                  <a:pt x="0" y="1901258"/>
                </a:lnTo>
                <a:lnTo>
                  <a:pt x="4833155" y="1901258"/>
                </a:lnTo>
                <a:close/>
              </a:path>
            </a:pathLst>
          </a:custGeom>
          <a:solidFill>
            <a:srgbClr val="192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380014" y="1469458"/>
            <a:ext cx="5431972" cy="33184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558CA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6343" y="2623764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rgbClr val="192353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</a:t>
            </a:r>
            <a:endParaRPr lang="ko-KR" altLang="en-US" sz="6000" dirty="0">
              <a:solidFill>
                <a:srgbClr val="192353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54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23476" y="0"/>
            <a:ext cx="3882794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01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444500" y="1826419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146948" y="4214019"/>
            <a:ext cx="4926304" cy="55877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지금은 디지털 헬스케어의 시대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지금은 디지털 헬스케어의 시대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1409700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09" y="5378164"/>
            <a:ext cx="11073621" cy="884028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201074" y="6138360"/>
            <a:ext cx="8906933" cy="1129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11" y="1350360"/>
            <a:ext cx="4789202" cy="3481254"/>
          </a:xfrm>
          <a:prstGeom prst="rect">
            <a:avLst/>
          </a:prstGeom>
        </p:spPr>
      </p:pic>
      <p:pic>
        <p:nvPicPr>
          <p:cNvPr id="14" name="Picture 4" descr="전 세계 디지털 헬스케어 시장 전망. 그래픽=김경진 기자 capkim@joongang.co.k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977" y="961406"/>
            <a:ext cx="5744853" cy="4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지금은 디지털 헬스케어의 시대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1409700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Picture 4" descr="케어위드(맞춤영양제 필리) 기업, 채용, 투자, 뉴스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8554">
            <a:off x="1249559" y="2979171"/>
            <a:ext cx="1461298" cy="146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핏타민 | gud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0362">
            <a:off x="3572874" y="2978336"/>
            <a:ext cx="1462970" cy="14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맞춤영양제, 뉴트리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49" y="4723591"/>
            <a:ext cx="3228975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74263">
            <a:off x="9244809" y="3044390"/>
            <a:ext cx="1492420" cy="1437145"/>
          </a:xfrm>
          <a:prstGeom prst="rect">
            <a:avLst/>
          </a:prstGeom>
        </p:spPr>
      </p:pic>
      <p:pic>
        <p:nvPicPr>
          <p:cNvPr id="20" name="Picture 18" descr="번핏 - 운동 일지 끝판왕 - Google Play 앱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938">
            <a:off x="6913547" y="2937124"/>
            <a:ext cx="1525509" cy="152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pp Store에서 제공하는 GYMWORK - 짐워크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39" y="4723591"/>
            <a:ext cx="2552280" cy="13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745655" y="2310005"/>
            <a:ext cx="100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영양제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474564" y="2327425"/>
            <a:ext cx="66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운동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936552" y="1347628"/>
            <a:ext cx="4797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영양제</a:t>
            </a:r>
            <a:r>
              <a:rPr lang="en-US" altLang="ko-KR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관련 앱</a:t>
            </a:r>
            <a:r>
              <a:rPr lang="en-US" altLang="ko-KR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사이트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290177">
            <a:off x="931766" y="1117275"/>
            <a:ext cx="6440325" cy="283937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03331">
            <a:off x="5027676" y="2463781"/>
            <a:ext cx="5906012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지금은 디지털 헬스케어의 시대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1409700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10336" y="3140565"/>
            <a:ext cx="8262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운동과 영양제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한 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서비스에서 추천 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받을 순 없을까</a:t>
            </a:r>
            <a:r>
              <a:rPr lang="en-US" altLang="ko-KR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  <a:p>
            <a:pPr algn="ctr"/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일정관리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같이 할 순 없을까</a:t>
            </a:r>
            <a:r>
              <a:rPr lang="en-US" altLang="ko-KR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800" dirty="0">
              <a:effectLst>
                <a:glow rad="381000">
                  <a:schemeClr val="bg2">
                    <a:alpha val="71000"/>
                  </a:schemeClr>
                </a:glo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575980"/>
            <a:ext cx="17258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dirty="0" smtClean="0">
                <a:effectLst>
                  <a:reflection blurRad="25400" stA="28000" endPos="30000" dist="6350" dir="5400000" sy="-100000" algn="bl" rotWithShape="0"/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13800" dirty="0">
              <a:effectLst>
                <a:reflection blurRad="25400" stA="28000" endPos="30000" dist="6350" dir="5400000" sy="-100000" algn="bl" rotWithShape="0"/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88232" y="2671856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effectLst>
                  <a:reflection blurRad="25400" stA="28000" endPos="30000" dist="6350" dir="5400000" sy="-100000" algn="bl" rotWithShape="0"/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13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09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337781" y="-1668950"/>
            <a:ext cx="4653838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02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00" y="-177881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타임라인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983344" y="2470977"/>
            <a:ext cx="4926304" cy="1979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주차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41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파트별</a:t>
            </a:r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31856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1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2" y="2426685"/>
            <a:ext cx="5454765" cy="27360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16" y="3205146"/>
            <a:ext cx="5076939" cy="2568661"/>
          </a:xfrm>
          <a:prstGeom prst="rect">
            <a:avLst/>
          </a:prstGeom>
        </p:spPr>
      </p:pic>
      <p:pic>
        <p:nvPicPr>
          <p:cNvPr id="1026" name="Picture 2" descr="Python Web Framework 3종 비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10" y="2272429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894918" y="1601238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41759" y="1687654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156278" y="1601238"/>
            <a:ext cx="0" cy="41725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29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3247A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아이디어 회의</a:t>
            </a:r>
            <a:endParaRPr lang="en-US" altLang="ko-KR" sz="3200" dirty="0" smtClean="0">
              <a:solidFill>
                <a:srgbClr val="3247A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31856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타임라인 </a:t>
            </a:r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1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주차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72" y="1593002"/>
            <a:ext cx="3841845" cy="42992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006" y="1593003"/>
            <a:ext cx="4924092" cy="429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695</Words>
  <Application>Microsoft Office PowerPoint</Application>
  <PresentationFormat>와이드스크린</PresentationFormat>
  <Paragraphs>143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Impact</vt:lpstr>
      <vt:lpstr>휴먼옛체</vt:lpstr>
      <vt:lpstr>나눔스퀘어_ac Light</vt:lpstr>
      <vt:lpstr>HY헤드라인M</vt:lpstr>
      <vt:lpstr>나눔스퀘어_ac</vt:lpstr>
      <vt:lpstr>타이포_쌍문동 B</vt:lpstr>
      <vt:lpstr>맑은 고딕</vt:lpstr>
      <vt:lpstr>Haettenschweiler</vt:lpstr>
      <vt:lpstr>나눔스퀘어_ac ExtraBold</vt:lpstr>
      <vt:lpstr>조선일보명조</vt:lpstr>
      <vt:lpstr>Arial</vt:lpstr>
      <vt:lpstr>나눔스퀘어_ac Bold</vt:lpstr>
      <vt:lpstr>Office 테마</vt:lpstr>
      <vt:lpstr>PowerPoint 프레젠테이션</vt:lpstr>
      <vt:lpstr>PowerPoint 프레젠테이션</vt:lpstr>
      <vt:lpstr>기획의도</vt:lpstr>
      <vt:lpstr>PowerPoint 프레젠테이션</vt:lpstr>
      <vt:lpstr>PowerPoint 프레젠테이션</vt:lpstr>
      <vt:lpstr>PowerPoint 프레젠테이션</vt:lpstr>
      <vt:lpstr>프로젝트 타임라인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향후계획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Drinkus</dc:title>
  <dc:creator>multicampus</dc:creator>
  <cp:lastModifiedBy>multicampus</cp:lastModifiedBy>
  <cp:revision>180</cp:revision>
  <dcterms:created xsi:type="dcterms:W3CDTF">2022-07-27T04:15:51Z</dcterms:created>
  <dcterms:modified xsi:type="dcterms:W3CDTF">2022-09-19T00:01:25Z</dcterms:modified>
</cp:coreProperties>
</file>